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6.xml"/><Relationship Id="rId22" Type="http://schemas.openxmlformats.org/officeDocument/2006/relationships/font" Target="fonts/Roboto-italic.fntdata"/><Relationship Id="rId10" Type="http://schemas.openxmlformats.org/officeDocument/2006/relationships/slide" Target="slides/slide5.xml"/><Relationship Id="rId21"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jpg>
</file>

<file path=ppt/media/image13.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4c871a35a1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4c871a35a1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4c871a35a1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4c871a35a1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4c871a35a1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4c871a35a1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4c871a35a1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4c871a35a1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4c871a35a1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4c871a35a1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4c871a35a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4c871a35a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4c871a35a1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4c871a35a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4c871a35a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4c871a35a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4c871a35a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4c871a35a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4c871a35a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4c871a35a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4c871a35a1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4c871a35a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4c871a35a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4c871a35a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4c871a35a1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4c871a35a1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3650">
                <a:solidFill>
                  <a:srgbClr val="FFFFFF"/>
                </a:solidFill>
              </a:rPr>
              <a:t>Machine learning algorithms to analyze water consumption patterns and provide conservation suggestions.</a:t>
            </a:r>
            <a:endParaRPr sz="7700">
              <a:solidFill>
                <a:srgbClr val="FFFFFF"/>
              </a:solidFill>
            </a:endParaRPr>
          </a:p>
        </p:txBody>
      </p:sp>
      <p:sp>
        <p:nvSpPr>
          <p:cNvPr id="55" name="Google Shape;55;p13"/>
          <p:cNvSpPr txBox="1"/>
          <p:nvPr>
            <p:ph idx="1" type="subTitle"/>
          </p:nvPr>
        </p:nvSpPr>
        <p:spPr>
          <a:xfrm>
            <a:off x="3294600" y="4180400"/>
            <a:ext cx="6580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FFFFFF"/>
                </a:solidFill>
              </a:rPr>
              <a:t>Presented by Pro-decoder</a:t>
            </a:r>
            <a:endParaRPr>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54"/>
                                        </p:tgtEl>
                                        <p:attrNameLst>
                                          <p:attrName>style.visibility</p:attrName>
                                        </p:attrNameLst>
                                      </p:cBhvr>
                                      <p:to>
                                        <p:strVal val="visible"/>
                                      </p:to>
                                    </p:set>
                                    <p:anim calcmode="lin" valueType="num">
                                      <p:cBhvr additive="base">
                                        <p:cTn dur="1000"/>
                                        <p:tgtEl>
                                          <p:spTgt spid="54"/>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additive="base">
                                        <p:cTn dur="1000"/>
                                        <p:tgtEl>
                                          <p:spTgt spid="5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2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28600" lvl="0" marL="457200" rtl="0" algn="l">
              <a:lnSpc>
                <a:spcPct val="115000"/>
              </a:lnSpc>
              <a:spcBef>
                <a:spcPts val="1400"/>
              </a:spcBef>
              <a:spcAft>
                <a:spcPts val="0"/>
              </a:spcAft>
              <a:buClr>
                <a:schemeClr val="lt1"/>
              </a:buClr>
              <a:buSzPts val="2500"/>
              <a:buFont typeface="Roboto"/>
              <a:buNone/>
            </a:pPr>
            <a:r>
              <a:rPr b="1" lang="en" sz="2500" u="sng">
                <a:solidFill>
                  <a:schemeClr val="lt1"/>
                </a:solidFill>
              </a:rPr>
              <a:t>Geospatial Analysis</a:t>
            </a:r>
            <a:endParaRPr b="1" sz="2500" u="sng">
              <a:solidFill>
                <a:schemeClr val="lt1"/>
              </a:solidFill>
            </a:endParaRPr>
          </a:p>
        </p:txBody>
      </p:sp>
      <p:sp>
        <p:nvSpPr>
          <p:cNvPr id="109" name="Google Shape;109;p22"/>
          <p:cNvSpPr txBox="1"/>
          <p:nvPr>
            <p:ph idx="1" type="body"/>
          </p:nvPr>
        </p:nvSpPr>
        <p:spPr>
          <a:xfrm>
            <a:off x="311700" y="1619775"/>
            <a:ext cx="8520600" cy="2949000"/>
          </a:xfrm>
          <a:prstGeom prst="rect">
            <a:avLst/>
          </a:prstGeom>
        </p:spPr>
        <p:txBody>
          <a:bodyPr anchorCtr="0" anchor="t" bIns="91425" lIns="91425" spcFirstLastPara="1" rIns="91425" wrap="square" tIns="91425">
            <a:normAutofit lnSpcReduction="10000"/>
          </a:bodyPr>
          <a:lstStyle/>
          <a:p>
            <a:pPr indent="-228600" lvl="0" marL="457200" rtl="0" algn="l">
              <a:spcBef>
                <a:spcPts val="1400"/>
              </a:spcBef>
              <a:spcAft>
                <a:spcPts val="0"/>
              </a:spcAft>
              <a:buClr>
                <a:srgbClr val="FFFF00"/>
              </a:buClr>
              <a:buSzPts val="1250"/>
              <a:buFont typeface="Roboto"/>
              <a:buNone/>
            </a:pPr>
            <a:r>
              <a:rPr lang="en" sz="2700">
                <a:solidFill>
                  <a:srgbClr val="FFFF00"/>
                </a:solidFill>
              </a:rPr>
              <a:t>Combine machine learning with geospatial data to analyze water consumption patterns across different geographical areas. This can help in identifying regional variations and targeting conservation efforts accordingly.</a:t>
            </a:r>
            <a:endParaRPr sz="2700">
              <a:solidFill>
                <a:srgbClr val="FFFF00"/>
              </a:solidFill>
            </a:endParaRPr>
          </a:p>
          <a:p>
            <a:pPr indent="0" lvl="0" marL="0" rtl="0" algn="l">
              <a:spcBef>
                <a:spcPts val="1400"/>
              </a:spcBef>
              <a:spcAft>
                <a:spcPts val="1200"/>
              </a:spcAft>
              <a:buNone/>
            </a:pPr>
            <a:r>
              <a:t/>
            </a:r>
            <a:endParaRPr sz="1900">
              <a:solidFill>
                <a:srgbClr val="FFFF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500"/>
                                        <p:tgtEl>
                                          <p:spTgt spid="108"/>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1500"/>
                                        <p:tgtEl>
                                          <p:spTgt spid="1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28600" lvl="0" marL="457200" rtl="0" algn="l">
              <a:lnSpc>
                <a:spcPct val="115000"/>
              </a:lnSpc>
              <a:spcBef>
                <a:spcPts val="1400"/>
              </a:spcBef>
              <a:spcAft>
                <a:spcPts val="0"/>
              </a:spcAft>
              <a:buClr>
                <a:schemeClr val="lt1"/>
              </a:buClr>
              <a:buSzPts val="2500"/>
              <a:buFont typeface="Roboto"/>
              <a:buNone/>
            </a:pPr>
            <a:r>
              <a:rPr b="1" lang="en" sz="2500" u="sng">
                <a:solidFill>
                  <a:schemeClr val="lt1"/>
                </a:solidFill>
              </a:rPr>
              <a:t>Natural Language Processing (NLP)</a:t>
            </a:r>
            <a:endParaRPr b="1" sz="2500" u="sng">
              <a:solidFill>
                <a:schemeClr val="lt1"/>
              </a:solidFill>
            </a:endParaRPr>
          </a:p>
        </p:txBody>
      </p:sp>
      <p:sp>
        <p:nvSpPr>
          <p:cNvPr id="115" name="Google Shape;115;p23"/>
          <p:cNvSpPr txBox="1"/>
          <p:nvPr>
            <p:ph idx="1" type="body"/>
          </p:nvPr>
        </p:nvSpPr>
        <p:spPr>
          <a:xfrm>
            <a:off x="311700" y="1392450"/>
            <a:ext cx="8520600" cy="3176400"/>
          </a:xfrm>
          <a:prstGeom prst="rect">
            <a:avLst/>
          </a:prstGeom>
        </p:spPr>
        <p:txBody>
          <a:bodyPr anchorCtr="0" anchor="t" bIns="91425" lIns="91425" spcFirstLastPara="1" rIns="91425" wrap="square" tIns="91425">
            <a:noAutofit/>
          </a:bodyPr>
          <a:lstStyle/>
          <a:p>
            <a:pPr indent="-228600" lvl="0" marL="457200" rtl="0" algn="l">
              <a:lnSpc>
                <a:spcPct val="95000"/>
              </a:lnSpc>
              <a:spcBef>
                <a:spcPts val="1400"/>
              </a:spcBef>
              <a:spcAft>
                <a:spcPts val="0"/>
              </a:spcAft>
              <a:buClr>
                <a:srgbClr val="FFFF00"/>
              </a:buClr>
              <a:buSzPts val="1164"/>
              <a:buFont typeface="Roboto"/>
              <a:buNone/>
            </a:pPr>
            <a:r>
              <a:rPr b="1" i="1" lang="en" sz="2505">
                <a:solidFill>
                  <a:srgbClr val="FFFF00"/>
                </a:solidFill>
              </a:rPr>
              <a:t>NLP can be used to analyze textual data, such as customer feedback or reports related to water usage. It can help extract valuable insights and suggestions for water conservation.</a:t>
            </a:r>
            <a:endParaRPr b="1" i="1" sz="2505">
              <a:solidFill>
                <a:srgbClr val="FFFF00"/>
              </a:solidFill>
            </a:endParaRPr>
          </a:p>
          <a:p>
            <a:pPr indent="-228600" lvl="0" marL="457200" rtl="0" algn="l">
              <a:lnSpc>
                <a:spcPct val="95000"/>
              </a:lnSpc>
              <a:spcBef>
                <a:spcPts val="0"/>
              </a:spcBef>
              <a:spcAft>
                <a:spcPts val="0"/>
              </a:spcAft>
              <a:buClr>
                <a:srgbClr val="FFFF00"/>
              </a:buClr>
              <a:buSzPts val="1164"/>
              <a:buFont typeface="Roboto"/>
              <a:buNone/>
            </a:pPr>
            <a:r>
              <a:rPr b="1" i="1" lang="en" sz="2505">
                <a:solidFill>
                  <a:srgbClr val="FFFF00"/>
                </a:solidFill>
              </a:rPr>
              <a:t>Recommendation Systems: Build recommendation systems that suggest water-saving tips and practices to individual users or businesses based on their consumption patterns and characteristics.</a:t>
            </a:r>
            <a:endParaRPr b="1" i="1" sz="2505">
              <a:solidFill>
                <a:srgbClr val="FFFF00"/>
              </a:solidFill>
            </a:endParaRPr>
          </a:p>
          <a:p>
            <a:pPr indent="0" lvl="0" marL="0" rtl="0" algn="l">
              <a:lnSpc>
                <a:spcPct val="95000"/>
              </a:lnSpc>
              <a:spcBef>
                <a:spcPts val="1400"/>
              </a:spcBef>
              <a:spcAft>
                <a:spcPts val="1200"/>
              </a:spcAft>
              <a:buSzPts val="1018"/>
              <a:buNone/>
            </a:pPr>
            <a:r>
              <a:t/>
            </a:r>
            <a:endParaRPr b="1" i="1" sz="1765">
              <a:solidFill>
                <a:srgbClr val="FFFF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114"/>
                                        </p:tgtEl>
                                        <p:attrNameLst>
                                          <p:attrName>style.visibility</p:attrName>
                                        </p:attrNameLst>
                                      </p:cBhvr>
                                      <p:to>
                                        <p:strVal val="visible"/>
                                      </p:to>
                                    </p:set>
                                    <p:anim calcmode="lin" valueType="num">
                                      <p:cBhvr additive="base">
                                        <p:cTn dur="1000"/>
                                        <p:tgtEl>
                                          <p:spTgt spid="114"/>
                                        </p:tgtEl>
                                        <p:attrNameLst>
                                          <p:attrName>ppt_w</p:attrName>
                                        </p:attrNameLst>
                                      </p:cBhvr>
                                      <p:tavLst>
                                        <p:tav fmla="" tm="0">
                                          <p:val>
                                            <p:strVal val="0"/>
                                          </p:val>
                                        </p:tav>
                                        <p:tav fmla="" tm="100000">
                                          <p:val>
                                            <p:strVal val="#ppt_w"/>
                                          </p:val>
                                        </p:tav>
                                      </p:tavLst>
                                    </p:anim>
                                    <p:anim calcmode="lin" valueType="num">
                                      <p:cBhvr additive="base">
                                        <p:cTn dur="1000"/>
                                        <p:tgtEl>
                                          <p:spTgt spid="114"/>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115"/>
                                        </p:tgtEl>
                                        <p:attrNameLst>
                                          <p:attrName>style.visibility</p:attrName>
                                        </p:attrNameLst>
                                      </p:cBhvr>
                                      <p:to>
                                        <p:strVal val="visible"/>
                                      </p:to>
                                    </p:set>
                                    <p:anim calcmode="lin" valueType="num">
                                      <p:cBhvr additive="base">
                                        <p:cTn dur="1000"/>
                                        <p:tgtEl>
                                          <p:spTgt spid="115"/>
                                        </p:tgtEl>
                                        <p:attrNameLst>
                                          <p:attrName>ppt_w</p:attrName>
                                        </p:attrNameLst>
                                      </p:cBhvr>
                                      <p:tavLst>
                                        <p:tav fmla="" tm="0">
                                          <p:val>
                                            <p:strVal val="0"/>
                                          </p:val>
                                        </p:tav>
                                        <p:tav fmla="" tm="100000">
                                          <p:val>
                                            <p:strVal val="#ppt_w"/>
                                          </p:val>
                                        </p:tav>
                                      </p:tavLst>
                                    </p:anim>
                                    <p:anim calcmode="lin" valueType="num">
                                      <p:cBhvr additive="base">
                                        <p:cTn dur="1000"/>
                                        <p:tgtEl>
                                          <p:spTgt spid="11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9" name="Shape 119"/>
        <p:cNvGrpSpPr/>
        <p:nvPr/>
      </p:nvGrpSpPr>
      <p:grpSpPr>
        <a:xfrm>
          <a:off x="0" y="0"/>
          <a:ext cx="0" cy="0"/>
          <a:chOff x="0" y="0"/>
          <a:chExt cx="0" cy="0"/>
        </a:xfrm>
      </p:grpSpPr>
      <p:sp>
        <p:nvSpPr>
          <p:cNvPr id="120" name="Google Shape;12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u="sng">
                <a:solidFill>
                  <a:srgbClr val="980000"/>
                </a:solidFill>
              </a:rPr>
              <a:t>Water conservation suggestion</a:t>
            </a:r>
            <a:endParaRPr b="1" u="sng">
              <a:solidFill>
                <a:srgbClr val="980000"/>
              </a:solidFill>
            </a:endParaRPr>
          </a:p>
          <a:p>
            <a:pPr indent="0" lvl="0" marL="0" rtl="0" algn="l">
              <a:spcBef>
                <a:spcPts val="0"/>
              </a:spcBef>
              <a:spcAft>
                <a:spcPts val="0"/>
              </a:spcAft>
              <a:buNone/>
            </a:pPr>
            <a:r>
              <a:t/>
            </a:r>
            <a:endParaRPr b="1" u="sng">
              <a:solidFill>
                <a:srgbClr val="980000"/>
              </a:solidFill>
            </a:endParaRPr>
          </a:p>
        </p:txBody>
      </p:sp>
      <p:sp>
        <p:nvSpPr>
          <p:cNvPr id="121" name="Google Shape;121;p24"/>
          <p:cNvSpPr txBox="1"/>
          <p:nvPr>
            <p:ph idx="1" type="body"/>
          </p:nvPr>
        </p:nvSpPr>
        <p:spPr>
          <a:xfrm>
            <a:off x="311700" y="1152475"/>
            <a:ext cx="8520600" cy="3990900"/>
          </a:xfrm>
          <a:prstGeom prst="rect">
            <a:avLst/>
          </a:prstGeom>
        </p:spPr>
        <p:txBody>
          <a:bodyPr anchorCtr="0" anchor="t" bIns="91425" lIns="91425" spcFirstLastPara="1" rIns="91425" wrap="square" tIns="91425">
            <a:normAutofit fontScale="62500" lnSpcReduction="20000"/>
          </a:bodyPr>
          <a:lstStyle/>
          <a:p>
            <a:pPr indent="-228600" lvl="0" marL="457200" rtl="0" algn="l">
              <a:spcBef>
                <a:spcPts val="1400"/>
              </a:spcBef>
              <a:spcAft>
                <a:spcPts val="0"/>
              </a:spcAft>
              <a:buClr>
                <a:srgbClr val="000000"/>
              </a:buClr>
              <a:buSzPct val="44230"/>
              <a:buFont typeface="Roboto"/>
              <a:buNone/>
            </a:pPr>
            <a:r>
              <a:rPr b="1" lang="en" sz="2600" u="sng">
                <a:solidFill>
                  <a:srgbClr val="FFFF00"/>
                </a:solidFill>
              </a:rPr>
              <a:t>Fix Leaks:</a:t>
            </a:r>
            <a:r>
              <a:rPr lang="en" sz="2600">
                <a:solidFill>
                  <a:srgbClr val="000000"/>
                </a:solidFill>
              </a:rPr>
              <a:t> </a:t>
            </a:r>
            <a:r>
              <a:rPr lang="en" sz="2600">
                <a:solidFill>
                  <a:srgbClr val="FFFFFF"/>
                </a:solidFill>
              </a:rPr>
              <a:t>One of the most significant sources of water wastage is leaks in faucets, pipes, and toilets. Regularly inspect and repair leaks to prevent water loss.</a:t>
            </a:r>
            <a:endParaRPr sz="2600">
              <a:solidFill>
                <a:srgbClr val="FFFFFF"/>
              </a:solidFill>
            </a:endParaRPr>
          </a:p>
          <a:p>
            <a:pPr indent="-228600" lvl="0" marL="457200" rtl="0" algn="l">
              <a:spcBef>
                <a:spcPts val="0"/>
              </a:spcBef>
              <a:spcAft>
                <a:spcPts val="0"/>
              </a:spcAft>
              <a:buClr>
                <a:srgbClr val="FFFFFF"/>
              </a:buClr>
              <a:buSzPct val="44230"/>
              <a:buFont typeface="Roboto"/>
              <a:buNone/>
            </a:pPr>
            <a:r>
              <a:rPr lang="en" sz="2600">
                <a:solidFill>
                  <a:srgbClr val="FFFFFF"/>
                </a:solidFill>
              </a:rPr>
              <a:t>Upgrade to Water-Efficient Appliances: Replace older, inefficient appliances like washing machines and dishwashers with WaterSense or ENERGY STAR-rated models that use less water.</a:t>
            </a:r>
            <a:endParaRPr sz="2600">
              <a:solidFill>
                <a:srgbClr val="FFFFFF"/>
              </a:solidFill>
            </a:endParaRPr>
          </a:p>
          <a:p>
            <a:pPr indent="-228600" lvl="0" marL="457200" rtl="0" algn="l">
              <a:spcBef>
                <a:spcPts val="0"/>
              </a:spcBef>
              <a:spcAft>
                <a:spcPts val="0"/>
              </a:spcAft>
              <a:buClr>
                <a:srgbClr val="000000"/>
              </a:buClr>
              <a:buSzPct val="100000"/>
              <a:buFont typeface="Roboto"/>
              <a:buNone/>
            </a:pPr>
            <a:r>
              <a:t/>
            </a:r>
            <a:endParaRPr sz="2600">
              <a:solidFill>
                <a:srgbClr val="000000"/>
              </a:solidFill>
            </a:endParaRPr>
          </a:p>
          <a:p>
            <a:pPr indent="-228600" lvl="0" marL="457200" rtl="0" algn="l">
              <a:spcBef>
                <a:spcPts val="0"/>
              </a:spcBef>
              <a:spcAft>
                <a:spcPts val="0"/>
              </a:spcAft>
              <a:buClr>
                <a:srgbClr val="000000"/>
              </a:buClr>
              <a:buSzPct val="44230"/>
              <a:buFont typeface="Roboto"/>
              <a:buNone/>
            </a:pPr>
            <a:r>
              <a:rPr b="1" lang="en" sz="2600" u="sng">
                <a:solidFill>
                  <a:srgbClr val="FFFF00"/>
                </a:solidFill>
              </a:rPr>
              <a:t>Install Low-Flow Fixtures:</a:t>
            </a:r>
            <a:r>
              <a:rPr lang="en" sz="2600">
                <a:solidFill>
                  <a:srgbClr val="000000"/>
                </a:solidFill>
              </a:rPr>
              <a:t> </a:t>
            </a:r>
            <a:r>
              <a:rPr lang="en" sz="2600">
                <a:solidFill>
                  <a:srgbClr val="FFFFFF"/>
                </a:solidFill>
              </a:rPr>
              <a:t>Install low-flow showerheads, faucets, and toilets to reduce water consumption while maintaining water pressure and functionality.</a:t>
            </a:r>
            <a:endParaRPr sz="2600">
              <a:solidFill>
                <a:srgbClr val="FFFFFF"/>
              </a:solidFill>
            </a:endParaRPr>
          </a:p>
          <a:p>
            <a:pPr indent="-228600" lvl="0" marL="457200" rtl="0" algn="l">
              <a:spcBef>
                <a:spcPts val="0"/>
              </a:spcBef>
              <a:spcAft>
                <a:spcPts val="0"/>
              </a:spcAft>
              <a:buClr>
                <a:srgbClr val="FFFFFF"/>
              </a:buClr>
              <a:buSzPct val="100000"/>
              <a:buFont typeface="Roboto"/>
              <a:buNone/>
            </a:pPr>
            <a:r>
              <a:t/>
            </a:r>
            <a:endParaRPr sz="2600">
              <a:solidFill>
                <a:srgbClr val="FFFFFF"/>
              </a:solidFill>
            </a:endParaRPr>
          </a:p>
          <a:p>
            <a:pPr indent="-228600" lvl="0" marL="457200" rtl="0" algn="l">
              <a:spcBef>
                <a:spcPts val="0"/>
              </a:spcBef>
              <a:spcAft>
                <a:spcPts val="0"/>
              </a:spcAft>
              <a:buClr>
                <a:srgbClr val="000000"/>
              </a:buClr>
              <a:buSzPct val="44230"/>
              <a:buFont typeface="Roboto"/>
              <a:buNone/>
            </a:pPr>
            <a:r>
              <a:rPr b="1" lang="en" sz="2600" u="sng">
                <a:solidFill>
                  <a:srgbClr val="FFFF00"/>
                </a:solidFill>
              </a:rPr>
              <a:t>Collect Rainwater</a:t>
            </a:r>
            <a:r>
              <a:rPr lang="en" sz="2600">
                <a:solidFill>
                  <a:srgbClr val="000000"/>
                </a:solidFill>
              </a:rPr>
              <a:t>: I</a:t>
            </a:r>
            <a:r>
              <a:rPr lang="en" sz="2600">
                <a:solidFill>
                  <a:srgbClr val="FFFFFF"/>
                </a:solidFill>
              </a:rPr>
              <a:t>nstall rain barrels to collect rainwater for outdoor use, such as watering plants and gardens</a:t>
            </a:r>
            <a:r>
              <a:rPr lang="en" sz="2600">
                <a:solidFill>
                  <a:srgbClr val="000000"/>
                </a:solidFill>
              </a:rPr>
              <a:t>.</a:t>
            </a:r>
            <a:endParaRPr sz="2600">
              <a:solidFill>
                <a:srgbClr val="000000"/>
              </a:solidFill>
            </a:endParaRPr>
          </a:p>
          <a:p>
            <a:pPr indent="-228600" lvl="0" marL="457200" rtl="0" algn="l">
              <a:spcBef>
                <a:spcPts val="0"/>
              </a:spcBef>
              <a:spcAft>
                <a:spcPts val="0"/>
              </a:spcAft>
              <a:buClr>
                <a:srgbClr val="000000"/>
              </a:buClr>
              <a:buSzPct val="100000"/>
              <a:buFont typeface="Roboto"/>
              <a:buNone/>
            </a:pPr>
            <a:r>
              <a:t/>
            </a:r>
            <a:endParaRPr sz="2600">
              <a:solidFill>
                <a:srgbClr val="000000"/>
              </a:solidFill>
            </a:endParaRPr>
          </a:p>
          <a:p>
            <a:pPr indent="-228600" lvl="0" marL="457200" rtl="0" algn="l">
              <a:spcBef>
                <a:spcPts val="0"/>
              </a:spcBef>
              <a:spcAft>
                <a:spcPts val="0"/>
              </a:spcAft>
              <a:buClr>
                <a:srgbClr val="000000"/>
              </a:buClr>
              <a:buSzPct val="44230"/>
              <a:buFont typeface="Roboto"/>
              <a:buNone/>
            </a:pPr>
            <a:r>
              <a:rPr b="1" lang="en" sz="2600" u="sng">
                <a:solidFill>
                  <a:srgbClr val="FFFF00"/>
                </a:solidFill>
              </a:rPr>
              <a:t>Water Plants Wisely:</a:t>
            </a:r>
            <a:r>
              <a:rPr lang="en" sz="2600">
                <a:solidFill>
                  <a:srgbClr val="000000"/>
                </a:solidFill>
              </a:rPr>
              <a:t> </a:t>
            </a:r>
            <a:r>
              <a:rPr lang="en" sz="2600">
                <a:solidFill>
                  <a:srgbClr val="FFFFFF"/>
                </a:solidFill>
              </a:rPr>
              <a:t>Water your garden or lawn early in the morning or late in the evening to minimize evaporation. Use a soaker hose or drip irrigation to target the roots directly.</a:t>
            </a:r>
            <a:endParaRPr>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1000"/>
                                        <p:tgtEl>
                                          <p:spTgt spid="12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5" name="Shape 125"/>
        <p:cNvGrpSpPr/>
        <p:nvPr/>
      </p:nvGrpSpPr>
      <p:grpSpPr>
        <a:xfrm>
          <a:off x="0" y="0"/>
          <a:ext cx="0" cy="0"/>
          <a:chOff x="0" y="0"/>
          <a:chExt cx="0" cy="0"/>
        </a:xfrm>
      </p:grpSpPr>
      <p:sp>
        <p:nvSpPr>
          <p:cNvPr id="126" name="Google Shape;126;p25"/>
          <p:cNvSpPr txBox="1"/>
          <p:nvPr>
            <p:ph type="title"/>
          </p:nvPr>
        </p:nvSpPr>
        <p:spPr>
          <a:xfrm>
            <a:off x="3456150" y="1595975"/>
            <a:ext cx="3236100" cy="83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620" u="sng">
                <a:solidFill>
                  <a:srgbClr val="FFFF00"/>
                </a:solidFill>
              </a:rPr>
              <a:t>Xeriscaping</a:t>
            </a:r>
            <a:endParaRPr b="1" sz="3620" u="sng">
              <a:solidFill>
                <a:srgbClr val="FFFF00"/>
              </a:solidFill>
            </a:endParaRPr>
          </a:p>
        </p:txBody>
      </p:sp>
      <p:sp>
        <p:nvSpPr>
          <p:cNvPr id="127" name="Google Shape;127;p25"/>
          <p:cNvSpPr txBox="1"/>
          <p:nvPr>
            <p:ph idx="1" type="body"/>
          </p:nvPr>
        </p:nvSpPr>
        <p:spPr>
          <a:xfrm>
            <a:off x="311700" y="426250"/>
            <a:ext cx="8520600" cy="4142400"/>
          </a:xfrm>
          <a:prstGeom prst="rect">
            <a:avLst/>
          </a:prstGeom>
        </p:spPr>
        <p:txBody>
          <a:bodyPr anchorCtr="0" anchor="t" bIns="91425" lIns="91425" spcFirstLastPara="1" rIns="91425" wrap="square" tIns="91425">
            <a:normAutofit fontScale="85000" lnSpcReduction="20000"/>
          </a:bodyPr>
          <a:lstStyle/>
          <a:p>
            <a:pPr indent="-228600" lvl="0" marL="457200" rtl="0" algn="l">
              <a:spcBef>
                <a:spcPts val="1400"/>
              </a:spcBef>
              <a:spcAft>
                <a:spcPts val="0"/>
              </a:spcAft>
              <a:buClr>
                <a:srgbClr val="374151"/>
              </a:buClr>
              <a:buSzPct val="44230"/>
              <a:buFont typeface="Roboto"/>
              <a:buNone/>
            </a:pPr>
            <a:r>
              <a:rPr b="1" lang="en" sz="2600" u="sng">
                <a:solidFill>
                  <a:srgbClr val="FFFF00"/>
                </a:solidFill>
              </a:rPr>
              <a:t>Xeriscaping:</a:t>
            </a:r>
            <a:r>
              <a:rPr lang="en" sz="2600">
                <a:solidFill>
                  <a:schemeClr val="dk1"/>
                </a:solidFill>
              </a:rPr>
              <a:t> </a:t>
            </a:r>
            <a:r>
              <a:rPr lang="en" sz="2600">
                <a:solidFill>
                  <a:schemeClr val="lt1"/>
                </a:solidFill>
              </a:rPr>
              <a:t>Consider xeriscaping your yard with drought-tolerant plants that require less water.</a:t>
            </a:r>
            <a:endParaRPr sz="2600">
              <a:solidFill>
                <a:schemeClr val="lt1"/>
              </a:solidFill>
            </a:endParaRPr>
          </a:p>
          <a:p>
            <a:pPr indent="-228600" lvl="0" marL="457200" rtl="0" algn="l">
              <a:spcBef>
                <a:spcPts val="0"/>
              </a:spcBef>
              <a:spcAft>
                <a:spcPts val="0"/>
              </a:spcAft>
              <a:buClr>
                <a:schemeClr val="lt1"/>
              </a:buClr>
              <a:buSzPct val="100000"/>
              <a:buFont typeface="Roboto"/>
              <a:buNone/>
            </a:pPr>
            <a:r>
              <a:t/>
            </a:r>
            <a:endParaRPr sz="2600">
              <a:solidFill>
                <a:schemeClr val="lt1"/>
              </a:solidFill>
            </a:endParaRPr>
          </a:p>
          <a:p>
            <a:pPr indent="-228600" lvl="0" marL="457200" rtl="0" algn="l">
              <a:spcBef>
                <a:spcPts val="0"/>
              </a:spcBef>
              <a:spcAft>
                <a:spcPts val="0"/>
              </a:spcAft>
              <a:buClr>
                <a:srgbClr val="374151"/>
              </a:buClr>
              <a:buSzPct val="44230"/>
              <a:buFont typeface="Roboto"/>
              <a:buNone/>
            </a:pPr>
            <a:r>
              <a:rPr b="1" lang="en" sz="2600" u="sng">
                <a:solidFill>
                  <a:srgbClr val="FFFF00"/>
                </a:solidFill>
              </a:rPr>
              <a:t>Use a Pool Cover:</a:t>
            </a:r>
            <a:r>
              <a:rPr lang="en" sz="2600">
                <a:solidFill>
                  <a:schemeClr val="dk1"/>
                </a:solidFill>
              </a:rPr>
              <a:t> </a:t>
            </a:r>
            <a:r>
              <a:rPr lang="en" sz="2600">
                <a:solidFill>
                  <a:srgbClr val="F7F7F8"/>
                </a:solidFill>
              </a:rPr>
              <a:t>If you have a swimming pool, use a pool cover to reduce water evaporation.</a:t>
            </a:r>
            <a:endParaRPr sz="2600">
              <a:solidFill>
                <a:srgbClr val="F7F7F8"/>
              </a:solidFill>
            </a:endParaRPr>
          </a:p>
          <a:p>
            <a:pPr indent="-228600" lvl="0" marL="457200" rtl="0" algn="l">
              <a:spcBef>
                <a:spcPts val="0"/>
              </a:spcBef>
              <a:spcAft>
                <a:spcPts val="0"/>
              </a:spcAft>
              <a:buClr>
                <a:schemeClr val="dk1"/>
              </a:buClr>
              <a:buSzPct val="100000"/>
              <a:buFont typeface="Roboto"/>
              <a:buNone/>
            </a:pPr>
            <a:r>
              <a:t/>
            </a:r>
            <a:endParaRPr sz="2600">
              <a:solidFill>
                <a:schemeClr val="dk1"/>
              </a:solidFill>
            </a:endParaRPr>
          </a:p>
          <a:p>
            <a:pPr indent="-228600" lvl="0" marL="457200" rtl="0" algn="l">
              <a:spcBef>
                <a:spcPts val="0"/>
              </a:spcBef>
              <a:spcAft>
                <a:spcPts val="0"/>
              </a:spcAft>
              <a:buClr>
                <a:srgbClr val="374151"/>
              </a:buClr>
              <a:buSzPct val="44230"/>
              <a:buFont typeface="Roboto"/>
              <a:buNone/>
            </a:pPr>
            <a:r>
              <a:rPr b="1" lang="en" sz="2600" u="sng">
                <a:solidFill>
                  <a:srgbClr val="FFFF00"/>
                </a:solidFill>
              </a:rPr>
              <a:t>Harvest Greywater:</a:t>
            </a:r>
            <a:r>
              <a:rPr lang="en" sz="2600">
                <a:solidFill>
                  <a:schemeClr val="dk1"/>
                </a:solidFill>
              </a:rPr>
              <a:t> </a:t>
            </a:r>
            <a:r>
              <a:rPr lang="en" sz="2600">
                <a:solidFill>
                  <a:srgbClr val="F7F7F8"/>
                </a:solidFill>
              </a:rPr>
              <a:t>Install a greywater system to reuse water from sinks, showers, and laundry for non-potable purposes like flushing toilets or watering plants.</a:t>
            </a:r>
            <a:endParaRPr sz="2600">
              <a:solidFill>
                <a:srgbClr val="F7F7F8"/>
              </a:solidFill>
            </a:endParaRPr>
          </a:p>
          <a:p>
            <a:pPr indent="-228600" lvl="0" marL="457200" rtl="0" algn="l">
              <a:spcBef>
                <a:spcPts val="0"/>
              </a:spcBef>
              <a:spcAft>
                <a:spcPts val="0"/>
              </a:spcAft>
              <a:buClr>
                <a:schemeClr val="dk1"/>
              </a:buClr>
              <a:buSzPct val="100000"/>
              <a:buFont typeface="Roboto"/>
              <a:buNone/>
            </a:pPr>
            <a:r>
              <a:t/>
            </a:r>
            <a:endParaRPr sz="2600">
              <a:solidFill>
                <a:schemeClr val="dk1"/>
              </a:solidFill>
            </a:endParaRPr>
          </a:p>
          <a:p>
            <a:pPr indent="-228600" lvl="0" marL="457200" rtl="0" algn="l">
              <a:spcBef>
                <a:spcPts val="0"/>
              </a:spcBef>
              <a:spcAft>
                <a:spcPts val="0"/>
              </a:spcAft>
              <a:buClr>
                <a:srgbClr val="374151"/>
              </a:buClr>
              <a:buSzPct val="44230"/>
              <a:buFont typeface="Roboto"/>
              <a:buNone/>
            </a:pPr>
            <a:r>
              <a:rPr b="1" lang="en" sz="2600" u="sng">
                <a:solidFill>
                  <a:srgbClr val="FFFF00"/>
                </a:solidFill>
              </a:rPr>
              <a:t>Regular Maintenance:</a:t>
            </a:r>
            <a:r>
              <a:rPr lang="en" sz="2600">
                <a:solidFill>
                  <a:schemeClr val="dk1"/>
                </a:solidFill>
              </a:rPr>
              <a:t> </a:t>
            </a:r>
            <a:r>
              <a:rPr lang="en" sz="2600">
                <a:solidFill>
                  <a:srgbClr val="F7F7F8"/>
                </a:solidFill>
              </a:rPr>
              <a:t>Maintain your water-using appliances and fixtures to ensure they function efficiently.</a:t>
            </a:r>
            <a:endParaRPr>
              <a:solidFill>
                <a:srgbClr val="F7F7F8"/>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xit" presetID="10" presetSubtype="0">
                                  <p:stCondLst>
                                    <p:cond delay="0"/>
                                  </p:stCondLst>
                                  <p:childTnLst>
                                    <p:animEffect filter="fade" transition="out">
                                      <p:cBhvr>
                                        <p:cTn dur="2000"/>
                                        <p:tgtEl>
                                          <p:spTgt spid="126"/>
                                        </p:tgtEl>
                                      </p:cBhvr>
                                    </p:animEffect>
                                    <p:set>
                                      <p:cBhvr>
                                        <p:cTn dur="1" fill="hold">
                                          <p:stCondLst>
                                            <p:cond delay="2000"/>
                                          </p:stCondLst>
                                        </p:cTn>
                                        <p:tgtEl>
                                          <p:spTgt spid="126"/>
                                        </p:tgtEl>
                                        <p:attrNameLst>
                                          <p:attrName>style.visibility</p:attrName>
                                        </p:attrNameLst>
                                      </p:cBhvr>
                                      <p:to>
                                        <p:strVal val="hidden"/>
                                      </p:to>
                                    </p:set>
                                  </p:childTnLst>
                                </p:cTn>
                              </p:par>
                            </p:childTnLst>
                          </p:cTn>
                        </p:par>
                        <p:par>
                          <p:cTn fill="hold">
                            <p:stCondLst>
                              <p:cond delay="2000"/>
                            </p:stCondLst>
                            <p:childTnLst>
                              <p:par>
                                <p:cTn fill="hold" nodeType="afterEffect" presetClass="entr" presetID="2" presetSubtype="4">
                                  <p:stCondLst>
                                    <p:cond delay="0"/>
                                  </p:stCondLst>
                                  <p:childTnLst>
                                    <p:set>
                                      <p:cBhvr>
                                        <p:cTn dur="1" fill="hold">
                                          <p:stCondLst>
                                            <p:cond delay="0"/>
                                          </p:stCondLst>
                                        </p:cTn>
                                        <p:tgtEl>
                                          <p:spTgt spid="127"/>
                                        </p:tgtEl>
                                        <p:attrNameLst>
                                          <p:attrName>style.visibility</p:attrName>
                                        </p:attrNameLst>
                                      </p:cBhvr>
                                      <p:to>
                                        <p:strVal val="visible"/>
                                      </p:to>
                                    </p:set>
                                    <p:anim calcmode="lin" valueType="num">
                                      <p:cBhvr additive="base">
                                        <p:cTn dur="1000"/>
                                        <p:tgtEl>
                                          <p:spTgt spid="12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1" name="Shape 131"/>
        <p:cNvGrpSpPr/>
        <p:nvPr/>
      </p:nvGrpSpPr>
      <p:grpSpPr>
        <a:xfrm>
          <a:off x="0" y="0"/>
          <a:ext cx="0" cy="0"/>
          <a:chOff x="0" y="0"/>
          <a:chExt cx="0" cy="0"/>
        </a:xfrm>
      </p:grpSpPr>
      <p:sp>
        <p:nvSpPr>
          <p:cNvPr id="132" name="Google Shape;132;p26"/>
          <p:cNvSpPr txBox="1"/>
          <p:nvPr>
            <p:ph type="title"/>
          </p:nvPr>
        </p:nvSpPr>
        <p:spPr>
          <a:xfrm>
            <a:off x="311700" y="1397000"/>
            <a:ext cx="8520600" cy="3078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11700">
                <a:solidFill>
                  <a:srgbClr val="FF9900"/>
                </a:solidFill>
              </a:rPr>
              <a:t>THANK YOU</a:t>
            </a:r>
            <a:endParaRPr b="1" sz="11700">
              <a:solidFill>
                <a:srgbClr val="FF9900"/>
              </a:solidFill>
            </a:endParaRPr>
          </a:p>
        </p:txBody>
      </p:sp>
      <p:sp>
        <p:nvSpPr>
          <p:cNvPr id="133" name="Google Shape;133;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1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311700" y="5098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solidFill>
                  <a:srgbClr val="FFFFFF"/>
                </a:solidFill>
              </a:rPr>
              <a:t>Idea of problem</a:t>
            </a:r>
            <a:endParaRPr b="1" u="sng">
              <a:solidFill>
                <a:srgbClr val="FFFFFF"/>
              </a:solidFill>
            </a:endParaRPr>
          </a:p>
        </p:txBody>
      </p:sp>
      <p:sp>
        <p:nvSpPr>
          <p:cNvPr id="61" name="Google Shape;61;p14"/>
          <p:cNvSpPr txBox="1"/>
          <p:nvPr>
            <p:ph idx="1" type="body"/>
          </p:nvPr>
        </p:nvSpPr>
        <p:spPr>
          <a:xfrm>
            <a:off x="311700" y="1705025"/>
            <a:ext cx="8520600" cy="292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400">
                <a:solidFill>
                  <a:srgbClr val="FFFFFF"/>
                </a:solidFill>
              </a:rPr>
              <a:t>Analyzing water consumption patterns and providing conservation suggestions using machine learning algorithms can be a valuable tool for managing and optimizing water resources. Here are some machine learning algorithms and approaches you can use for this purpose</a:t>
            </a:r>
            <a:endParaRPr sz="2400">
              <a:solidFill>
                <a:srgbClr val="FFFFFF"/>
              </a:solidFill>
            </a:endParaRPr>
          </a:p>
          <a:p>
            <a:pPr indent="0" lvl="0" marL="0" rtl="0" algn="l">
              <a:spcBef>
                <a:spcPts val="0"/>
              </a:spcBef>
              <a:spcAft>
                <a:spcPts val="1200"/>
              </a:spcAft>
              <a:buNone/>
            </a:pPr>
            <a:r>
              <a:t/>
            </a:r>
            <a:endParaRPr sz="4050">
              <a:solidFill>
                <a:srgbClr val="FFFFFF"/>
              </a:solidFill>
              <a:highlight>
                <a:srgbClr val="F7F7F8"/>
              </a:highlight>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60"/>
                                        </p:tgtEl>
                                        <p:attrNameLst>
                                          <p:attrName>style.visibility</p:attrName>
                                        </p:attrNameLst>
                                      </p:cBhvr>
                                      <p:to>
                                        <p:strVal val="visible"/>
                                      </p:to>
                                    </p:set>
                                    <p:anim calcmode="lin" valueType="num">
                                      <p:cBhvr additive="base">
                                        <p:cTn dur="1000"/>
                                        <p:tgtEl>
                                          <p:spTgt spid="60"/>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61"/>
                                        </p:tgtEl>
                                        <p:attrNameLst>
                                          <p:attrName>style.visibility</p:attrName>
                                        </p:attrNameLst>
                                      </p:cBhvr>
                                      <p:to>
                                        <p:strVal val="visible"/>
                                      </p:to>
                                    </p:set>
                                    <p:anim calcmode="lin" valueType="num">
                                      <p:cBhvr additive="base">
                                        <p:cTn dur="1000"/>
                                        <p:tgtEl>
                                          <p:spTgt spid="6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4420" u="sng">
                <a:solidFill>
                  <a:schemeClr val="lt1"/>
                </a:solidFill>
              </a:rPr>
              <a:t>Linear regression</a:t>
            </a:r>
            <a:endParaRPr b="1" sz="4420" u="sng">
              <a:solidFill>
                <a:schemeClr val="lt1"/>
              </a:solidFill>
            </a:endParaRPr>
          </a:p>
        </p:txBody>
      </p:sp>
      <p:sp>
        <p:nvSpPr>
          <p:cNvPr id="67" name="Google Shape;67;p15"/>
          <p:cNvSpPr txBox="1"/>
          <p:nvPr>
            <p:ph idx="1" type="body"/>
          </p:nvPr>
        </p:nvSpPr>
        <p:spPr>
          <a:xfrm>
            <a:off x="311700" y="1619775"/>
            <a:ext cx="8520600" cy="2949300"/>
          </a:xfrm>
          <a:prstGeom prst="rect">
            <a:avLst/>
          </a:prstGeom>
        </p:spPr>
        <p:txBody>
          <a:bodyPr anchorCtr="0" anchor="t" bIns="91425" lIns="91425" spcFirstLastPara="1" rIns="91425" wrap="square" tIns="91425">
            <a:noAutofit/>
          </a:bodyPr>
          <a:lstStyle/>
          <a:p>
            <a:pPr indent="-228600" lvl="0" marL="457200" rtl="0" algn="l">
              <a:spcBef>
                <a:spcPts val="1400"/>
              </a:spcBef>
              <a:spcAft>
                <a:spcPts val="0"/>
              </a:spcAft>
              <a:buClr>
                <a:srgbClr val="FFFF00"/>
              </a:buClr>
              <a:buSzPts val="2550"/>
              <a:buFont typeface="Roboto"/>
              <a:buNone/>
            </a:pPr>
            <a:r>
              <a:rPr lang="en" sz="2550">
                <a:solidFill>
                  <a:srgbClr val="FFFF00"/>
                </a:solidFill>
                <a:latin typeface="Roboto"/>
                <a:ea typeface="Roboto"/>
                <a:cs typeface="Roboto"/>
                <a:sym typeface="Roboto"/>
              </a:rPr>
              <a:t>Linear regression can be used to model the relationship between various factors (e.g., weather, population, time of day) and water consumption. It can help identify trends and correlations in the data.</a:t>
            </a:r>
            <a:endParaRPr sz="2550">
              <a:solidFill>
                <a:srgbClr val="FFFF00"/>
              </a:solidFill>
              <a:latin typeface="Roboto"/>
              <a:ea typeface="Roboto"/>
              <a:cs typeface="Roboto"/>
              <a:sym typeface="Roboto"/>
            </a:endParaRPr>
          </a:p>
          <a:p>
            <a:pPr indent="0" lvl="0" marL="0" rtl="0" algn="l">
              <a:spcBef>
                <a:spcPts val="1400"/>
              </a:spcBef>
              <a:spcAft>
                <a:spcPts val="1200"/>
              </a:spcAft>
              <a:buNone/>
            </a:pPr>
            <a:r>
              <a:t/>
            </a:r>
            <a:endParaRPr sz="4150">
              <a:solidFill>
                <a:srgbClr val="FFFF00"/>
              </a:solidFill>
              <a:highlight>
                <a:srgbClr val="F7F7F8"/>
              </a:highlight>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66"/>
                                        </p:tgtEl>
                                        <p:attrNameLst>
                                          <p:attrName>style.visibility</p:attrName>
                                        </p:attrNameLst>
                                      </p:cBhvr>
                                      <p:to>
                                        <p:strVal val="visible"/>
                                      </p:to>
                                    </p:set>
                                    <p:anim calcmode="lin" valueType="num">
                                      <p:cBhvr additive="base">
                                        <p:cTn dur="1000"/>
                                        <p:tgtEl>
                                          <p:spTgt spid="66"/>
                                        </p:tgtEl>
                                        <p:attrNameLst>
                                          <p:attrName>ppt_w</p:attrName>
                                        </p:attrNameLst>
                                      </p:cBhvr>
                                      <p:tavLst>
                                        <p:tav fmla="" tm="0">
                                          <p:val>
                                            <p:strVal val="0"/>
                                          </p:val>
                                        </p:tav>
                                        <p:tav fmla="" tm="100000">
                                          <p:val>
                                            <p:strVal val="#ppt_w"/>
                                          </p:val>
                                        </p:tav>
                                      </p:tavLst>
                                    </p:anim>
                                    <p:anim calcmode="lin" valueType="num">
                                      <p:cBhvr additive="base">
                                        <p:cTn dur="1000"/>
                                        <p:tgtEl>
                                          <p:spTgt spid="66"/>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67"/>
                                        </p:tgtEl>
                                        <p:attrNameLst>
                                          <p:attrName>style.visibility</p:attrName>
                                        </p:attrNameLst>
                                      </p:cBhvr>
                                      <p:to>
                                        <p:strVal val="visible"/>
                                      </p:to>
                                    </p:set>
                                    <p:anim calcmode="lin" valueType="num">
                                      <p:cBhvr additive="base">
                                        <p:cTn dur="1000"/>
                                        <p:tgtEl>
                                          <p:spTgt spid="67"/>
                                        </p:tgtEl>
                                        <p:attrNameLst>
                                          <p:attrName>ppt_w</p:attrName>
                                        </p:attrNameLst>
                                      </p:cBhvr>
                                      <p:tavLst>
                                        <p:tav fmla="" tm="0">
                                          <p:val>
                                            <p:strVal val="0"/>
                                          </p:val>
                                        </p:tav>
                                        <p:tav fmla="" tm="100000">
                                          <p:val>
                                            <p:strVal val="#ppt_w"/>
                                          </p:val>
                                        </p:tav>
                                      </p:tavLst>
                                    </p:anim>
                                    <p:anim calcmode="lin" valueType="num">
                                      <p:cBhvr additive="base">
                                        <p:cTn dur="1000"/>
                                        <p:tgtEl>
                                          <p:spTgt spid="67"/>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300"/>
              </a:spcAft>
              <a:buNone/>
            </a:pPr>
            <a:r>
              <a:rPr b="1" lang="en" sz="2500" u="sng">
                <a:solidFill>
                  <a:schemeClr val="lt1"/>
                </a:solidFill>
              </a:rPr>
              <a:t>Time Series Analysis</a:t>
            </a:r>
            <a:endParaRPr b="1" sz="2500" u="sng">
              <a:solidFill>
                <a:schemeClr val="lt1"/>
              </a:solidFill>
              <a:highlight>
                <a:srgbClr val="F7F7F8"/>
              </a:highlight>
            </a:endParaRPr>
          </a:p>
        </p:txBody>
      </p:sp>
      <p:sp>
        <p:nvSpPr>
          <p:cNvPr id="73" name="Google Shape;73;p16"/>
          <p:cNvSpPr txBox="1"/>
          <p:nvPr>
            <p:ph idx="1" type="body"/>
          </p:nvPr>
        </p:nvSpPr>
        <p:spPr>
          <a:xfrm>
            <a:off x="311700" y="1477700"/>
            <a:ext cx="8520600" cy="3091200"/>
          </a:xfrm>
          <a:prstGeom prst="rect">
            <a:avLst/>
          </a:prstGeom>
        </p:spPr>
        <p:txBody>
          <a:bodyPr anchorCtr="0" anchor="t" bIns="91425" lIns="91425" spcFirstLastPara="1" rIns="91425" wrap="square" tIns="91425">
            <a:normAutofit/>
          </a:bodyPr>
          <a:lstStyle/>
          <a:p>
            <a:pPr indent="0" lvl="0" marL="0" rtl="0" algn="l">
              <a:spcBef>
                <a:spcPts val="0"/>
              </a:spcBef>
              <a:spcAft>
                <a:spcPts val="300"/>
              </a:spcAft>
              <a:buClr>
                <a:schemeClr val="dk1"/>
              </a:buClr>
              <a:buSzPts val="1100"/>
              <a:buFont typeface="Arial"/>
              <a:buNone/>
            </a:pPr>
            <a:r>
              <a:rPr lang="en" sz="2600">
                <a:solidFill>
                  <a:srgbClr val="FFFFFF"/>
                </a:solidFill>
              </a:rPr>
              <a:t>Time series analysis techniques, such as ARIMA (AutoRegressive Integrated Moving Average) or Prophet, can be used to forecast future water consumption based on historical data. This can aid in predicting demand and planning resources accordingly.</a:t>
            </a:r>
            <a:endParaRPr>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72"/>
                                        </p:tgtEl>
                                        <p:attrNameLst>
                                          <p:attrName>style.visibility</p:attrName>
                                        </p:attrNameLst>
                                      </p:cBhvr>
                                      <p:to>
                                        <p:strVal val="visible"/>
                                      </p:to>
                                    </p:set>
                                    <p:anim calcmode="lin" valueType="num">
                                      <p:cBhvr additive="base">
                                        <p:cTn dur="1000"/>
                                        <p:tgtEl>
                                          <p:spTgt spid="7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73"/>
                                        </p:tgtEl>
                                        <p:attrNameLst>
                                          <p:attrName>style.visibility</p:attrName>
                                        </p:attrNameLst>
                                      </p:cBhvr>
                                      <p:to>
                                        <p:strVal val="visible"/>
                                      </p:to>
                                    </p:set>
                                    <p:anim calcmode="lin" valueType="num">
                                      <p:cBhvr additive="base">
                                        <p:cTn dur="1000"/>
                                        <p:tgtEl>
                                          <p:spTgt spid="7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300"/>
              </a:spcAft>
              <a:buClr>
                <a:schemeClr val="dk1"/>
              </a:buClr>
              <a:buSzPts val="1100"/>
              <a:buFont typeface="Arial"/>
              <a:buNone/>
            </a:pPr>
            <a:r>
              <a:rPr b="1" lang="en" sz="2500" u="sng">
                <a:solidFill>
                  <a:schemeClr val="lt1"/>
                </a:solidFill>
              </a:rPr>
              <a:t>Decision Trees and Random Forests</a:t>
            </a:r>
            <a:endParaRPr b="1" sz="2500" u="sng">
              <a:solidFill>
                <a:schemeClr val="lt1"/>
              </a:solidFill>
            </a:endParaRPr>
          </a:p>
        </p:txBody>
      </p:sp>
      <p:sp>
        <p:nvSpPr>
          <p:cNvPr id="79" name="Google Shape;79;p17"/>
          <p:cNvSpPr txBox="1"/>
          <p:nvPr>
            <p:ph idx="1" type="body"/>
          </p:nvPr>
        </p:nvSpPr>
        <p:spPr>
          <a:xfrm>
            <a:off x="311700" y="1506100"/>
            <a:ext cx="8520600" cy="306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2700">
                <a:solidFill>
                  <a:schemeClr val="lt1"/>
                </a:solidFill>
              </a:rPr>
              <a:t>Decision trees and random forests are useful for feature selection and classification. You can use them to identify the key factors that influence water consumption and classify consumption patterns for targeted interventions.</a:t>
            </a:r>
            <a:endParaRPr sz="2700">
              <a:solidFill>
                <a:schemeClr val="lt1"/>
              </a:solidFill>
            </a:endParaRPr>
          </a:p>
          <a:p>
            <a:pPr indent="0" lvl="0" marL="0" rtl="0" algn="l">
              <a:spcBef>
                <a:spcPts val="300"/>
              </a:spcBef>
              <a:spcAft>
                <a:spcPts val="1200"/>
              </a:spcAft>
              <a:buNone/>
            </a:pPr>
            <a:r>
              <a:t/>
            </a:r>
            <a:endParaRPr sz="19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78"/>
                                        </p:tgtEl>
                                        <p:attrNameLst>
                                          <p:attrName>style.visibility</p:attrName>
                                        </p:attrNameLst>
                                      </p:cBhvr>
                                      <p:to>
                                        <p:strVal val="visible"/>
                                      </p:to>
                                    </p:set>
                                    <p:anim calcmode="lin" valueType="num">
                                      <p:cBhvr additive="base">
                                        <p:cTn dur="1000"/>
                                        <p:tgtEl>
                                          <p:spTgt spid="78"/>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79"/>
                                        </p:tgtEl>
                                        <p:attrNameLst>
                                          <p:attrName>style.visibility</p:attrName>
                                        </p:attrNameLst>
                                      </p:cBhvr>
                                      <p:to>
                                        <p:strVal val="visible"/>
                                      </p:to>
                                    </p:set>
                                    <p:anim calcmode="lin" valueType="num">
                                      <p:cBhvr additive="base">
                                        <p:cTn dur="1000"/>
                                        <p:tgtEl>
                                          <p:spTgt spid="7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300"/>
              </a:spcAft>
              <a:buClr>
                <a:schemeClr val="dk1"/>
              </a:buClr>
              <a:buSzPts val="1100"/>
              <a:buFont typeface="Arial"/>
              <a:buNone/>
            </a:pPr>
            <a:r>
              <a:rPr b="1" lang="en" sz="2500" u="sng">
                <a:solidFill>
                  <a:schemeClr val="lt1"/>
                </a:solidFill>
              </a:rPr>
              <a:t>Neural Networks</a:t>
            </a:r>
            <a:endParaRPr b="1" sz="2500" u="sng">
              <a:solidFill>
                <a:schemeClr val="lt1"/>
              </a:solidFill>
            </a:endParaRPr>
          </a:p>
        </p:txBody>
      </p:sp>
      <p:sp>
        <p:nvSpPr>
          <p:cNvPr id="85" name="Google Shape;85;p18"/>
          <p:cNvSpPr txBox="1"/>
          <p:nvPr>
            <p:ph idx="1" type="body"/>
          </p:nvPr>
        </p:nvSpPr>
        <p:spPr>
          <a:xfrm>
            <a:off x="311700" y="1264550"/>
            <a:ext cx="8520600" cy="3304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2700">
                <a:solidFill>
                  <a:schemeClr val="lt1"/>
                </a:solidFill>
              </a:rPr>
              <a:t>Deep learning models, such as neural networks, can be employed for complex pattern recognition. They can analyze large datasets and discover intricate relationships between variables that might not be apparent through traditional analysis.</a:t>
            </a:r>
            <a:endParaRPr sz="2700">
              <a:solidFill>
                <a:schemeClr val="lt1"/>
              </a:solidFill>
            </a:endParaRPr>
          </a:p>
          <a:p>
            <a:pPr indent="0" lvl="0" marL="0" rtl="0" algn="l">
              <a:spcBef>
                <a:spcPts val="300"/>
              </a:spcBef>
              <a:spcAft>
                <a:spcPts val="1200"/>
              </a:spcAft>
              <a:buNone/>
            </a:pPr>
            <a:r>
              <a:t/>
            </a:r>
            <a:endParaRPr sz="19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84"/>
                                        </p:tgtEl>
                                        <p:attrNameLst>
                                          <p:attrName>style.visibility</p:attrName>
                                        </p:attrNameLst>
                                      </p:cBhvr>
                                      <p:to>
                                        <p:strVal val="visible"/>
                                      </p:to>
                                    </p:set>
                                    <p:anim calcmode="lin" valueType="num">
                                      <p:cBhvr additive="base">
                                        <p:cTn dur="1000"/>
                                        <p:tgtEl>
                                          <p:spTgt spid="84"/>
                                        </p:tgtEl>
                                        <p:attrNameLst>
                                          <p:attrName>ppt_w</p:attrName>
                                        </p:attrNameLst>
                                      </p:cBhvr>
                                      <p:tavLst>
                                        <p:tav fmla="" tm="0">
                                          <p:val>
                                            <p:strVal val="0"/>
                                          </p:val>
                                        </p:tav>
                                        <p:tav fmla="" tm="100000">
                                          <p:val>
                                            <p:strVal val="#ppt_w"/>
                                          </p:val>
                                        </p:tav>
                                      </p:tavLst>
                                    </p:anim>
                                    <p:anim calcmode="lin" valueType="num">
                                      <p:cBhvr additive="base">
                                        <p:cTn dur="1000"/>
                                        <p:tgtEl>
                                          <p:spTgt spid="84"/>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85"/>
                                        </p:tgtEl>
                                        <p:attrNameLst>
                                          <p:attrName>style.visibility</p:attrName>
                                        </p:attrNameLst>
                                      </p:cBhvr>
                                      <p:to>
                                        <p:strVal val="visible"/>
                                      </p:to>
                                    </p:set>
                                    <p:anim calcmode="lin" valueType="num">
                                      <p:cBhvr additive="base">
                                        <p:cTn dur="1000"/>
                                        <p:tgtEl>
                                          <p:spTgt spid="85"/>
                                        </p:tgtEl>
                                        <p:attrNameLst>
                                          <p:attrName>ppt_w</p:attrName>
                                        </p:attrNameLst>
                                      </p:cBhvr>
                                      <p:tavLst>
                                        <p:tav fmla="" tm="0">
                                          <p:val>
                                            <p:strVal val="0"/>
                                          </p:val>
                                        </p:tav>
                                        <p:tav fmla="" tm="100000">
                                          <p:val>
                                            <p:strVal val="#ppt_w"/>
                                          </p:val>
                                        </p:tav>
                                      </p:tavLst>
                                    </p:anim>
                                    <p:anim calcmode="lin" valueType="num">
                                      <p:cBhvr additive="base">
                                        <p:cTn dur="1000"/>
                                        <p:tgtEl>
                                          <p:spTgt spid="8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9" name="Shape 89"/>
        <p:cNvGrpSpPr/>
        <p:nvPr/>
      </p:nvGrpSpPr>
      <p:grpSpPr>
        <a:xfrm>
          <a:off x="0" y="0"/>
          <a:ext cx="0" cy="0"/>
          <a:chOff x="0" y="0"/>
          <a:chExt cx="0" cy="0"/>
        </a:xfrm>
      </p:grpSpPr>
      <p:sp>
        <p:nvSpPr>
          <p:cNvPr id="90" name="Google Shape;90;p1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28600" lvl="0" marL="457200" rtl="0" algn="l">
              <a:lnSpc>
                <a:spcPct val="115000"/>
              </a:lnSpc>
              <a:spcBef>
                <a:spcPts val="1400"/>
              </a:spcBef>
              <a:spcAft>
                <a:spcPts val="0"/>
              </a:spcAft>
              <a:buClr>
                <a:schemeClr val="lt1"/>
              </a:buClr>
              <a:buSzPts val="2500"/>
              <a:buFont typeface="Roboto"/>
              <a:buNone/>
            </a:pPr>
            <a:r>
              <a:rPr b="1" lang="en" sz="2500" u="sng">
                <a:solidFill>
                  <a:schemeClr val="lt1"/>
                </a:solidFill>
              </a:rPr>
              <a:t>Clustering Algorithms</a:t>
            </a:r>
            <a:endParaRPr b="1" sz="2500" u="sng">
              <a:solidFill>
                <a:schemeClr val="lt1"/>
              </a:solidFill>
            </a:endParaRPr>
          </a:p>
        </p:txBody>
      </p:sp>
      <p:sp>
        <p:nvSpPr>
          <p:cNvPr id="91" name="Google Shape;91;p19"/>
          <p:cNvSpPr txBox="1"/>
          <p:nvPr>
            <p:ph idx="1" type="body"/>
          </p:nvPr>
        </p:nvSpPr>
        <p:spPr>
          <a:xfrm>
            <a:off x="311700" y="1577150"/>
            <a:ext cx="8520600" cy="2664900"/>
          </a:xfrm>
          <a:prstGeom prst="rect">
            <a:avLst/>
          </a:prstGeom>
        </p:spPr>
        <p:txBody>
          <a:bodyPr anchorCtr="0" anchor="t" bIns="91425" lIns="91425" spcFirstLastPara="1" rIns="91425" wrap="square" tIns="91425">
            <a:normAutofit/>
          </a:bodyPr>
          <a:lstStyle/>
          <a:p>
            <a:pPr indent="-228600" lvl="0" marL="457200" rtl="0" algn="l">
              <a:spcBef>
                <a:spcPts val="1400"/>
              </a:spcBef>
              <a:spcAft>
                <a:spcPts val="0"/>
              </a:spcAft>
              <a:buClr>
                <a:schemeClr val="lt1"/>
              </a:buClr>
              <a:buSzPts val="1250"/>
              <a:buFont typeface="Roboto"/>
              <a:buNone/>
            </a:pPr>
            <a:r>
              <a:rPr lang="en" sz="2700">
                <a:solidFill>
                  <a:schemeClr val="lt1"/>
                </a:solidFill>
              </a:rPr>
              <a:t>Clustering algorithms like K-Means or DBSCAN can segment customers or regions based on similar water consumption patterns. This can help tailor conservation strategies to specific groups.</a:t>
            </a:r>
            <a:endParaRPr sz="2700">
              <a:solidFill>
                <a:schemeClr val="lt1"/>
              </a:solidFill>
            </a:endParaRPr>
          </a:p>
          <a:p>
            <a:pPr indent="0" lvl="0" marL="0" rtl="0" algn="l">
              <a:spcBef>
                <a:spcPts val="1400"/>
              </a:spcBef>
              <a:spcAft>
                <a:spcPts val="1200"/>
              </a:spcAft>
              <a:buNone/>
            </a:pPr>
            <a:r>
              <a:t/>
            </a:r>
            <a:endParaRPr sz="19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1"/>
                                        </p:tgtEl>
                                        <p:attrNameLst>
                                          <p:attrName>style.visibility</p:attrName>
                                        </p:attrNameLst>
                                      </p:cBhvr>
                                      <p:to>
                                        <p:strVal val="visible"/>
                                      </p:to>
                                    </p:set>
                                    <p:animEffect filter="fade" transition="in">
                                      <p:cBhvr>
                                        <p:cTn dur="1000"/>
                                        <p:tgtEl>
                                          <p:spTgt spid="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5" name="Shape 95"/>
        <p:cNvGrpSpPr/>
        <p:nvPr/>
      </p:nvGrpSpPr>
      <p:grpSpPr>
        <a:xfrm>
          <a:off x="0" y="0"/>
          <a:ext cx="0" cy="0"/>
          <a:chOff x="0" y="0"/>
          <a:chExt cx="0" cy="0"/>
        </a:xfrm>
      </p:grpSpPr>
      <p:sp>
        <p:nvSpPr>
          <p:cNvPr id="96" name="Google Shape;96;p2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28600" lvl="0" marL="457200" rtl="0" algn="l">
              <a:lnSpc>
                <a:spcPct val="115000"/>
              </a:lnSpc>
              <a:spcBef>
                <a:spcPts val="1400"/>
              </a:spcBef>
              <a:spcAft>
                <a:spcPts val="0"/>
              </a:spcAft>
              <a:buClr>
                <a:schemeClr val="lt1"/>
              </a:buClr>
              <a:buSzPts val="2500"/>
              <a:buFont typeface="Roboto"/>
              <a:buNone/>
            </a:pPr>
            <a:r>
              <a:rPr b="1" lang="en" sz="2500" u="sng">
                <a:solidFill>
                  <a:schemeClr val="lt1"/>
                </a:solidFill>
              </a:rPr>
              <a:t>Anomaly Detection</a:t>
            </a:r>
            <a:endParaRPr b="1" sz="2500" u="sng">
              <a:solidFill>
                <a:schemeClr val="lt1"/>
              </a:solidFill>
            </a:endParaRPr>
          </a:p>
        </p:txBody>
      </p:sp>
      <p:sp>
        <p:nvSpPr>
          <p:cNvPr id="97" name="Google Shape;97;p20"/>
          <p:cNvSpPr txBox="1"/>
          <p:nvPr>
            <p:ph idx="1" type="body"/>
          </p:nvPr>
        </p:nvSpPr>
        <p:spPr>
          <a:xfrm>
            <a:off x="311700" y="1619775"/>
            <a:ext cx="8520600" cy="2949300"/>
          </a:xfrm>
          <a:prstGeom prst="rect">
            <a:avLst/>
          </a:prstGeom>
        </p:spPr>
        <p:txBody>
          <a:bodyPr anchorCtr="0" anchor="t" bIns="91425" lIns="91425" spcFirstLastPara="1" rIns="91425" wrap="square" tIns="91425">
            <a:normAutofit/>
          </a:bodyPr>
          <a:lstStyle/>
          <a:p>
            <a:pPr indent="-228600" lvl="0" marL="457200" rtl="0" algn="l">
              <a:spcBef>
                <a:spcPts val="1400"/>
              </a:spcBef>
              <a:spcAft>
                <a:spcPts val="0"/>
              </a:spcAft>
              <a:buClr>
                <a:schemeClr val="lt1"/>
              </a:buClr>
              <a:buSzPts val="1250"/>
              <a:buFont typeface="Roboto"/>
              <a:buNone/>
            </a:pPr>
            <a:r>
              <a:rPr lang="en" sz="2700">
                <a:solidFill>
                  <a:schemeClr val="lt1"/>
                </a:solidFill>
              </a:rPr>
              <a:t>Anomaly detection algorithms can identify unusual spikes or drops in water consumption. These anomalies may indicate leaks, malfunctions, or other issues that require immediate attention.</a:t>
            </a:r>
            <a:endParaRPr sz="2700">
              <a:solidFill>
                <a:schemeClr val="lt1"/>
              </a:solidFill>
            </a:endParaRPr>
          </a:p>
          <a:p>
            <a:pPr indent="0" lvl="0" marL="0" rtl="0" algn="l">
              <a:spcBef>
                <a:spcPts val="1400"/>
              </a:spcBef>
              <a:spcAft>
                <a:spcPts val="1200"/>
              </a:spcAft>
              <a:buNone/>
            </a:pPr>
            <a:r>
              <a:t/>
            </a:r>
            <a:endParaRPr sz="19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 name="Shape 101"/>
        <p:cNvGrpSpPr/>
        <p:nvPr/>
      </p:nvGrpSpPr>
      <p:grpSpPr>
        <a:xfrm>
          <a:off x="0" y="0"/>
          <a:ext cx="0" cy="0"/>
          <a:chOff x="0" y="0"/>
          <a:chExt cx="0" cy="0"/>
        </a:xfrm>
      </p:grpSpPr>
      <p:sp>
        <p:nvSpPr>
          <p:cNvPr id="102" name="Google Shape;102;p2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228600" lvl="0" marL="457200" rtl="0" algn="l">
              <a:lnSpc>
                <a:spcPct val="115000"/>
              </a:lnSpc>
              <a:spcBef>
                <a:spcPts val="1400"/>
              </a:spcBef>
              <a:spcAft>
                <a:spcPts val="0"/>
              </a:spcAft>
              <a:buClr>
                <a:schemeClr val="lt1"/>
              </a:buClr>
              <a:buSzPts val="2500"/>
              <a:buFont typeface="Roboto"/>
              <a:buNone/>
            </a:pPr>
            <a:r>
              <a:rPr b="1" lang="en" sz="2500" u="sng">
                <a:solidFill>
                  <a:schemeClr val="lt1"/>
                </a:solidFill>
              </a:rPr>
              <a:t>Reinforcement Learning</a:t>
            </a:r>
            <a:endParaRPr b="1" sz="2500" u="sng">
              <a:solidFill>
                <a:schemeClr val="lt1"/>
              </a:solidFill>
            </a:endParaRPr>
          </a:p>
        </p:txBody>
      </p:sp>
      <p:sp>
        <p:nvSpPr>
          <p:cNvPr id="103" name="Google Shape;103;p21"/>
          <p:cNvSpPr txBox="1"/>
          <p:nvPr>
            <p:ph idx="1" type="body"/>
          </p:nvPr>
        </p:nvSpPr>
        <p:spPr>
          <a:xfrm>
            <a:off x="311700" y="1349825"/>
            <a:ext cx="8520600" cy="3219000"/>
          </a:xfrm>
          <a:prstGeom prst="rect">
            <a:avLst/>
          </a:prstGeom>
        </p:spPr>
        <p:txBody>
          <a:bodyPr anchorCtr="0" anchor="t" bIns="91425" lIns="91425" spcFirstLastPara="1" rIns="91425" wrap="square" tIns="91425">
            <a:normAutofit/>
          </a:bodyPr>
          <a:lstStyle/>
          <a:p>
            <a:pPr indent="-228600" lvl="0" marL="457200" rtl="0" algn="l">
              <a:spcBef>
                <a:spcPts val="1400"/>
              </a:spcBef>
              <a:spcAft>
                <a:spcPts val="0"/>
              </a:spcAft>
              <a:buClr>
                <a:schemeClr val="lt1"/>
              </a:buClr>
              <a:buSzPts val="1250"/>
              <a:buFont typeface="Roboto"/>
              <a:buNone/>
            </a:pPr>
            <a:r>
              <a:rPr lang="en" sz="2700">
                <a:solidFill>
                  <a:schemeClr val="lt1"/>
                </a:solidFill>
              </a:rPr>
              <a:t>Reinforcement learning can be used to optimize water resource management in real-time. Agents can be trained to make decisions, such as when to release water from reservoirs or adjust water treatment processes, to minimize waste and maximize efficiency.</a:t>
            </a:r>
            <a:endParaRPr sz="19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102"/>
                                        </p:tgtEl>
                                        <p:attrNameLst>
                                          <p:attrName>style.visibility</p:attrName>
                                        </p:attrNameLst>
                                      </p:cBhvr>
                                      <p:to>
                                        <p:strVal val="visible"/>
                                      </p:to>
                                    </p:set>
                                    <p:anim calcmode="lin" valueType="num">
                                      <p:cBhvr additive="base">
                                        <p:cTn dur="1000"/>
                                        <p:tgtEl>
                                          <p:spTgt spid="10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103"/>
                                        </p:tgtEl>
                                        <p:attrNameLst>
                                          <p:attrName>style.visibility</p:attrName>
                                        </p:attrNameLst>
                                      </p:cBhvr>
                                      <p:to>
                                        <p:strVal val="visible"/>
                                      </p:to>
                                    </p:set>
                                    <p:anim calcmode="lin" valueType="num">
                                      <p:cBhvr additive="base">
                                        <p:cTn dur="1000"/>
                                        <p:tgtEl>
                                          <p:spTgt spid="10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